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8" r:id="rId10"/>
    <p:sldId id="269" r:id="rId11"/>
    <p:sldId id="265" r:id="rId12"/>
    <p:sldId id="270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urgette" panose="02000603070400060004" pitchFamily="2" charset="77"/>
      <p:regular r:id="rId32"/>
    </p:embeddedFont>
    <p:embeddedFont>
      <p:font typeface="Josefin Sans" pitchFamily="2" charset="77"/>
      <p:regular r:id="rId33"/>
      <p:bold r:id="rId34"/>
      <p:italic r:id="rId35"/>
      <p:boldItalic r:id="rId36"/>
    </p:embeddedFont>
    <p:embeddedFont>
      <p:font typeface="Nunito" pitchFamily="2" charset="77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verlock" panose="02000506030000020004" pitchFamily="2" charset="77"/>
      <p:regular r:id="rId45"/>
      <p:bold r:id="rId46"/>
      <p:italic r:id="rId47"/>
      <p:boldItalic r:id="rId48"/>
    </p:embeddedFont>
    <p:embeddedFont>
      <p:font typeface="PT Sans Narrow" panose="020B0506020203020204" pitchFamily="34" charset="77"/>
      <p:regular r:id="rId49"/>
      <p:bold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hyUOjcaOY6+o1l1JX1xq1Bj0EX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48"/>
  </p:normalViewPr>
  <p:slideViewPr>
    <p:cSldViewPr snapToGrid="0">
      <p:cViewPr varScale="1">
        <p:scale>
          <a:sx n="156" d="100"/>
          <a:sy n="156" d="100"/>
        </p:scale>
        <p:origin x="75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55fbb45ca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55fbb45ca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55fbb45ca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55fbb45ca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55fbb45ca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55fbb45ca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55fbb45ca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55fbb45ca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55fbb45ca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55fbb45ca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55fbb45ca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55fbb45ca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55fbb45ca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55fbb45ca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55fbb45ca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55fbb45ca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55fbb45c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55fbb45ca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55fbb45ca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55fbb45ca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5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52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62" name="Google Shape;6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4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54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4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4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" name="Google Shape;14;p4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5" name="Google Shape;15;p4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" name="Google Shape;17;p42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8" name="Google Shape;18;p4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Google Shape;20;p4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dt" idx="10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ftr" idx="11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sldNum" idx="12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7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48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4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>
            <a:spLocks noGrp="1"/>
          </p:cNvSpPr>
          <p:nvPr>
            <p:ph type="subTitle" idx="1"/>
          </p:nvPr>
        </p:nvSpPr>
        <p:spPr>
          <a:xfrm>
            <a:off x="196375" y="215000"/>
            <a:ext cx="65346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rgbClr val="1C4587"/>
                </a:solidFill>
                <a:latin typeface="Gill Sans SemiBold" panose="020B0502020104020203" pitchFamily="34" charset="-79"/>
                <a:ea typeface="Josefin Sans"/>
                <a:cs typeface="Gill Sans SemiBold" panose="020B0502020104020203" pitchFamily="34" charset="-79"/>
                <a:sym typeface="Josefin Sans"/>
              </a:rPr>
              <a:t>Docker &amp; </a:t>
            </a:r>
            <a:r>
              <a:rPr lang="en" sz="3000" b="1" dirty="0" err="1">
                <a:solidFill>
                  <a:srgbClr val="1C4587"/>
                </a:solidFill>
                <a:latin typeface="Gill Sans SemiBold" panose="020B0502020104020203" pitchFamily="34" charset="-79"/>
                <a:ea typeface="Josefin Sans"/>
                <a:cs typeface="Gill Sans SemiBold" panose="020B0502020104020203" pitchFamily="34" charset="-79"/>
                <a:sym typeface="Josefin Sans"/>
              </a:rPr>
              <a:t>Kube</a:t>
            </a:r>
            <a:r>
              <a:rPr lang="en" sz="3000" b="1" dirty="0">
                <a:solidFill>
                  <a:srgbClr val="1C4587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b="1" dirty="0">
              <a:solidFill>
                <a:srgbClr val="1C4587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3650" y="1502539"/>
            <a:ext cx="3163500" cy="170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/>
        </p:nvSpPr>
        <p:spPr>
          <a:xfrm>
            <a:off x="352100" y="3259325"/>
            <a:ext cx="8903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1C4587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             </a:t>
            </a:r>
            <a:endParaRPr sz="3000" b="1" i="0" u="none" strike="noStrike" cap="none">
              <a:solidFill>
                <a:srgbClr val="1C4587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>
            <a:spLocks noGrp="1"/>
          </p:cNvSpPr>
          <p:nvPr>
            <p:ph type="title"/>
          </p:nvPr>
        </p:nvSpPr>
        <p:spPr>
          <a:xfrm>
            <a:off x="8625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Evolution of IT</a:t>
            </a:r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body" idx="1"/>
          </p:nvPr>
        </p:nvSpPr>
        <p:spPr>
          <a:xfrm>
            <a:off x="176925" y="693575"/>
            <a:ext cx="88074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25" name="Google Shape;22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5" y="557122"/>
            <a:ext cx="9144003" cy="44597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A293A0-74A1-B74B-B21E-DE3B1A0BFCE5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55fbb45ca_0_317"/>
          <p:cNvSpPr txBox="1">
            <a:spLocks noGrp="1"/>
          </p:cNvSpPr>
          <p:nvPr>
            <p:ph type="title"/>
          </p:nvPr>
        </p:nvSpPr>
        <p:spPr>
          <a:xfrm>
            <a:off x="0" y="80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Need of Containers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855fbb45ca_0_3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1" name="Google Shape;141;g855fbb45ca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1949"/>
            <a:ext cx="9144001" cy="301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55fbb45ca_0_3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47" name="Google Shape;147;g855fbb45ca_0_38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8" name="Google Shape;148;g855fbb45ca_0_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2299" cy="5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55fbb45ca_0_3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4" name="Google Shape;154;g855fbb45ca_0_39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g855fbb45ca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75"/>
            <a:ext cx="9144002" cy="488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55fbb45ca_0_3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1" name="Google Shape;161;g855fbb45ca_0_39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g855fbb45ca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00"/>
            <a:ext cx="9144002" cy="49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55fbb45ca_0_4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8" name="Google Shape;168;g855fbb45ca_0_40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g855fbb45ca_0_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050"/>
            <a:ext cx="9144000" cy="48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>
            <a:spLocks noGrp="1"/>
          </p:cNvSpPr>
          <p:nvPr>
            <p:ph type="title"/>
          </p:nvPr>
        </p:nvSpPr>
        <p:spPr>
          <a:xfrm>
            <a:off x="72750" y="929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Containers 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147145" y="987972"/>
            <a:ext cx="4478100" cy="3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⮚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Containers are way to host an application in multiple environments such as DEV, QA, IAT, PROD etc…</a:t>
            </a:r>
            <a:endParaRPr sz="14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⮚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Container is simply a software package that has an application and all of its dependencies inside to run it.  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⮚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Containers are.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 streamlined way to build, test, deploy, and redeploy applications on multiple environments from a developer’s local laptop to an on-premises data center and even to the cloud.</a:t>
            </a:r>
            <a:endParaRPr sz="14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2924" y="1481959"/>
            <a:ext cx="3699641" cy="318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>
            <a:spLocks noGrp="1"/>
          </p:cNvSpPr>
          <p:nvPr>
            <p:ph type="title"/>
          </p:nvPr>
        </p:nvSpPr>
        <p:spPr>
          <a:xfrm>
            <a:off x="72750" y="929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Why Containers 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182" name="Google Shape;182;p5"/>
          <p:cNvSpPr txBox="1">
            <a:spLocks noGrp="1"/>
          </p:cNvSpPr>
          <p:nvPr>
            <p:ph type="body" idx="1"/>
          </p:nvPr>
        </p:nvSpPr>
        <p:spPr>
          <a:xfrm>
            <a:off x="81150" y="399275"/>
            <a:ext cx="8981700" cy="4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" sz="1400" b="1" i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Greater efficiency: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Containers allow applications to be more rapidly deployed, patched, or scaled.</a:t>
            </a:r>
            <a:endParaRPr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" sz="1400" b="1" i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Less overhead: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Containers require less system resources than physical or virtual machine environments because they don’t include  full operating system.</a:t>
            </a:r>
            <a:endParaRPr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" sz="1400" b="1" i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Increased portability: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Applications running in containers can be deployed easily to multiple different operating systems and hardware platforms.</a:t>
            </a:r>
            <a:endParaRPr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" sz="1400" b="1" i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More consistent operation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DevOps teams know applications in containers will run the same, regardless of where they are deployed.</a:t>
            </a:r>
            <a:endParaRPr sz="14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" sz="1400" b="1" i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Better application development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Containers support agile and DevOps efforts  to accelerate development, test, and production cycles.</a:t>
            </a:r>
            <a:endParaRPr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55fbb45ca_0_48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Technologies we have</a:t>
            </a:r>
            <a:endParaRPr/>
          </a:p>
        </p:txBody>
      </p:sp>
      <p:sp>
        <p:nvSpPr>
          <p:cNvPr id="188" name="Google Shape;188;g855fbb45ca_0_483"/>
          <p:cNvSpPr txBox="1">
            <a:spLocks noGrp="1"/>
          </p:cNvSpPr>
          <p:nvPr>
            <p:ph type="body" idx="1"/>
          </p:nvPr>
        </p:nvSpPr>
        <p:spPr>
          <a:xfrm>
            <a:off x="223650" y="707400"/>
            <a:ext cx="8717700" cy="41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g855fbb45ca_0_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350" y="918650"/>
            <a:ext cx="2475299" cy="11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855fbb45ca_0_4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324" y="2670425"/>
            <a:ext cx="2110275" cy="8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855fbb45ca_0_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700" y="766425"/>
            <a:ext cx="2658950" cy="16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855fbb45ca_0_4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6025" y="2389425"/>
            <a:ext cx="3635965" cy="11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855fbb45ca_0_4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6701" y="3621025"/>
            <a:ext cx="2930601" cy="1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72750" y="929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What is Docker?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199" name="Google Shape;199;p6"/>
          <p:cNvSpPr txBox="1">
            <a:spLocks noGrp="1"/>
          </p:cNvSpPr>
          <p:nvPr>
            <p:ph type="body" idx="1"/>
          </p:nvPr>
        </p:nvSpPr>
        <p:spPr>
          <a:xfrm>
            <a:off x="72750" y="623300"/>
            <a:ext cx="8981700" cy="362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Verdana"/>
              <a:buChar char="⮚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1400" b="1" i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is a software  or containerization platform that runs on Linux and Windows. It helps to build, ship &amp; run containers anywhere. </a:t>
            </a:r>
            <a:endParaRPr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Verdana"/>
              <a:buChar char="⮚"/>
            </a:pPr>
            <a:r>
              <a:rPr lang="en" sz="1400" b="1" i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 Docker 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is an. 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OS level Virtualization software that runs and deploys containers. In VMware terms, you can think of it as being similar to ESXi. </a:t>
            </a:r>
            <a:endParaRPr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1400" b="1" i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provides a way to run applications securely isolated in a container, packaged with all its dependencies and libraries.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" sz="11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sz="11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Verdana"/>
              <a:buChar char="⮚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1400" b="1" i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Docker Inc (Mirantis Now)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" sz="1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is a company based out of San Francisco and is the overall maintainer of the open-source project. Docker, Inc. also has offers commercial versions of Docker.</a:t>
            </a:r>
            <a:endParaRPr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>
            <a:spLocks noGrp="1"/>
          </p:cNvSpPr>
          <p:nvPr>
            <p:ph type="title"/>
          </p:nvPr>
        </p:nvSpPr>
        <p:spPr>
          <a:xfrm>
            <a:off x="233075" y="1979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3C78D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>
              <a:solidFill>
                <a:srgbClr val="3C78D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" name="Google Shape;131;p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073763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 </a:t>
            </a:r>
            <a:r>
              <a:rPr lang="en" b="1" dirty="0">
                <a:solidFill>
                  <a:srgbClr val="0070C0"/>
                </a:solidFill>
                <a:latin typeface="Segoe Print" panose="02000800000000000000" pitchFamily="2" charset="0"/>
                <a:ea typeface="Josefin Sans"/>
                <a:cs typeface="Josefin Sans"/>
                <a:sym typeface="Josefin Sans"/>
              </a:rPr>
              <a:t>Ravi M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3000" b="0" i="0" u="none" strike="noStrike" cap="none" dirty="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609600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300" b="0" i="0" u="none" strike="noStrike" cap="none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007025" y="845588"/>
            <a:ext cx="4843200" cy="3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Arial"/>
              <a:buChar char="❖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IBM  (DevOps, Docker &amp; Kubernetes)</a:t>
            </a:r>
            <a:endParaRPr sz="11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Verdana"/>
              <a:buChar char="❖"/>
            </a:pPr>
            <a:r>
              <a:rPr lang="en" sz="11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HP Enterprise (Kubernetes)</a:t>
            </a:r>
            <a:endParaRPr sz="1100" b="1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Verdana"/>
              <a:buChar char="❖"/>
            </a:pPr>
            <a:r>
              <a:rPr lang="en" sz="11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ORACLE (Docker &amp; Kubernetes)</a:t>
            </a:r>
            <a:endParaRPr sz="1100" b="1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Verdana"/>
              <a:buChar char="❖"/>
            </a:pPr>
            <a:r>
              <a:rPr lang="en" sz="11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JPMC (Docker &amp; Kubernetes)</a:t>
            </a:r>
            <a:endParaRPr sz="1100" b="1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Verdana"/>
              <a:buChar char="❖"/>
            </a:pPr>
            <a:r>
              <a:rPr lang="en" sz="11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CISCO (Docker &amp; Kubernetes)</a:t>
            </a:r>
            <a:endParaRPr sz="1100" b="1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Verdana"/>
              <a:buChar char="❖"/>
            </a:pPr>
            <a:r>
              <a:rPr lang="en" sz="11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BMC (Docker &amp; Kubernetes)</a:t>
            </a:r>
            <a:endParaRPr sz="1100" b="1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Verdana"/>
              <a:buChar char="❖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OPTUM (DevOps, Docker &amp; Kubernetes)</a:t>
            </a:r>
            <a:endParaRPr sz="11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Verdana"/>
              <a:buChar char="❖"/>
            </a:pPr>
            <a:r>
              <a:rPr lang="en" sz="11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NESS (Kubernetes)</a:t>
            </a:r>
            <a:endParaRPr sz="1100" b="1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Verdana"/>
              <a:buChar char="❖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DELOITTE (Kubernetes)</a:t>
            </a:r>
            <a:endParaRPr sz="11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Verdana"/>
              <a:buChar char="❖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BANK OF NEW YORK (DevOps)</a:t>
            </a:r>
            <a:endParaRPr sz="11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Verdana"/>
              <a:buChar char="❖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SUBEX LIMITED (Docker &amp; Kubernetes)</a:t>
            </a:r>
            <a:endParaRPr sz="11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298450">
              <a:lnSpc>
                <a:spcPct val="150000"/>
              </a:lnSpc>
              <a:buClr>
                <a:srgbClr val="002060"/>
              </a:buClr>
              <a:buSzPts val="1100"/>
              <a:buFont typeface="Verdana"/>
              <a:buChar char="❖"/>
            </a:pPr>
            <a:r>
              <a:rPr lang="en" sz="11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DevOps University </a:t>
            </a:r>
            <a:r>
              <a:rPr lang="en-IN" sz="11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(DevOps, Docker &amp; Kubernetes)</a:t>
            </a:r>
            <a:endParaRPr sz="1100" b="1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Verdana"/>
              <a:buChar char="❖"/>
            </a:pPr>
            <a:r>
              <a:rPr lang="en" sz="1100" b="1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DevLabs</a:t>
            </a:r>
            <a:r>
              <a:rPr lang="en" sz="11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Alliance (DevOps, Docker &amp; Kubernetes)</a:t>
            </a:r>
            <a:endParaRPr sz="11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Verdana"/>
              <a:buChar char="❖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EDUREKA (DevOps, Docker &amp; Kubernetes)</a:t>
            </a:r>
          </a:p>
          <a:p>
            <a:pPr marL="457200" lvl="0" indent="-311150">
              <a:lnSpc>
                <a:spcPct val="150000"/>
              </a:lnSpc>
              <a:buClr>
                <a:srgbClr val="002060"/>
              </a:buClr>
              <a:buSzPts val="1300"/>
              <a:buFont typeface="Verdana"/>
              <a:buChar char="❖"/>
            </a:pPr>
            <a:r>
              <a:rPr lang="en" sz="1100" b="1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SimpliLearn</a:t>
            </a:r>
            <a:r>
              <a:rPr lang="en" sz="11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(DevOps, Docker &amp; Kubernetes)</a:t>
            </a:r>
            <a:endParaRPr sz="11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Verdana"/>
              <a:buChar char="❖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BROADRIDGE (Docker &amp; WebSphere)</a:t>
            </a:r>
            <a:endParaRPr sz="11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8100409" y="45608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2</a:t>
            </a:fld>
            <a:endParaRPr sz="1000" b="0" i="0" u="none" strike="noStrike" cap="none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0" y="3962338"/>
            <a:ext cx="60135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14F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14F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76200" y="0"/>
            <a:ext cx="27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AF7B51"/>
                </a:solidFill>
                <a:latin typeface="Overlock"/>
                <a:ea typeface="Overlock"/>
                <a:cs typeface="Overlock"/>
                <a:sym typeface="Overlock"/>
              </a:rPr>
              <a:t>  </a:t>
            </a:r>
            <a:endParaRPr sz="2800" b="0" i="0" u="none" strike="noStrike" cap="none">
              <a:solidFill>
                <a:srgbClr val="AF7B5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8" name="Google Shape;138;p3"/>
          <p:cNvSpPr/>
          <p:nvPr/>
        </p:nvSpPr>
        <p:spPr>
          <a:xfrm flipH="1">
            <a:off x="76200" y="1346150"/>
            <a:ext cx="5214300" cy="14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sz="1200" b="1" i="0" u="none" strike="noStrike" cap="none" dirty="0">
                <a:solidFill>
                  <a:srgbClr val="00206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Docker Certified Associate</a:t>
            </a:r>
            <a:endParaRPr sz="1200" b="1" i="0" u="none" strike="noStrike" cap="none" dirty="0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Verdana"/>
              <a:buChar char="❖"/>
            </a:pPr>
            <a:r>
              <a:rPr lang="en" sz="1200" b="1" dirty="0">
                <a:solidFill>
                  <a:srgbClr val="00206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Certified Kubernetes Administrator</a:t>
            </a:r>
            <a:endParaRPr sz="1200" b="1" dirty="0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sz="1200" b="1" i="0" u="none" strike="noStrike" cap="none" dirty="0">
                <a:solidFill>
                  <a:srgbClr val="00206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AWS Solutions Architect Associate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sz="1200" b="1" dirty="0">
                <a:solidFill>
                  <a:srgbClr val="00206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Certified Terraform Associate</a:t>
            </a:r>
            <a:endParaRPr sz="1200" b="1" i="0" u="none" strike="noStrike" cap="none" dirty="0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sz="12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ITIL V3 Foundation</a:t>
            </a:r>
            <a:endParaRPr sz="12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sz="1200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WebSphere Application Server Admin</a:t>
            </a:r>
            <a:endParaRPr sz="12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76200" y="1278000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1155CC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4284725" y="295675"/>
            <a:ext cx="64686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1" i="0" u="none" strike="noStrike" cap="none" dirty="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Clients Served:</a:t>
            </a:r>
            <a:endParaRPr b="1" i="0" u="none" strike="noStrike" cap="none" dirty="0">
              <a:solidFill>
                <a:srgbClr val="0070C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55fbb45ca_0_506"/>
          <p:cNvSpPr txBox="1">
            <a:spLocks noGrp="1"/>
          </p:cNvSpPr>
          <p:nvPr>
            <p:ph type="title"/>
          </p:nvPr>
        </p:nvSpPr>
        <p:spPr>
          <a:xfrm>
            <a:off x="311700" y="3375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Work.. Work.. Work..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855fbb45ca_0_50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06" name="Google Shape;206;g855fbb45ca_0_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100" y="1391775"/>
            <a:ext cx="6497225" cy="39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55fbb45ca_0_493"/>
          <p:cNvSpPr txBox="1">
            <a:spLocks noGrp="1"/>
          </p:cNvSpPr>
          <p:nvPr>
            <p:ph type="title"/>
          </p:nvPr>
        </p:nvSpPr>
        <p:spPr>
          <a:xfrm>
            <a:off x="195225" y="203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How to Organize 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2" name="Google Shape;212;g855fbb45ca_0_49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13" name="Google Shape;213;g855fbb45ca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100" y="1100900"/>
            <a:ext cx="6264648" cy="34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5fbb45ca_0_5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9" name="Google Shape;219;g855fbb45ca_0_51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20" name="Google Shape;220;g855fbb45ca_0_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648" y="821375"/>
            <a:ext cx="3792700" cy="36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855fbb45ca_0_512"/>
          <p:cNvSpPr txBox="1"/>
          <p:nvPr/>
        </p:nvSpPr>
        <p:spPr>
          <a:xfrm>
            <a:off x="376575" y="1266325"/>
            <a:ext cx="3303300" cy="3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To Assign Work</a:t>
            </a:r>
            <a:endParaRPr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To get New Projects</a:t>
            </a:r>
            <a:endParaRPr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Leave Management</a:t>
            </a:r>
            <a:endParaRPr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Work Management</a:t>
            </a:r>
            <a:endParaRPr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Promotions</a:t>
            </a:r>
            <a:endParaRPr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Adding More Members</a:t>
            </a:r>
            <a:endParaRPr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❖"/>
            </a:pPr>
            <a:r>
              <a:rPr lang="en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Monitoring</a:t>
            </a:r>
            <a:endParaRPr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g855fbb45ca_0_512"/>
          <p:cNvSpPr txBox="1">
            <a:spLocks noGrp="1"/>
          </p:cNvSpPr>
          <p:nvPr>
            <p:ph type="title"/>
          </p:nvPr>
        </p:nvSpPr>
        <p:spPr>
          <a:xfrm>
            <a:off x="186275" y="225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Why Manager ???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55fbb45ca_0_5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8" name="Google Shape;228;g855fbb45ca_0_5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29" name="Google Shape;229;g855fbb45ca_0_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50" y="979102"/>
            <a:ext cx="7112350" cy="35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855fbb45ca_0_520"/>
          <p:cNvSpPr txBox="1">
            <a:spLocks noGrp="1"/>
          </p:cNvSpPr>
          <p:nvPr>
            <p:ph type="title"/>
          </p:nvPr>
        </p:nvSpPr>
        <p:spPr>
          <a:xfrm>
            <a:off x="186275" y="225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How to Manage More Containers ???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 txBox="1">
            <a:spLocks noGrp="1"/>
          </p:cNvSpPr>
          <p:nvPr>
            <p:ph type="title"/>
          </p:nvPr>
        </p:nvSpPr>
        <p:spPr>
          <a:xfrm>
            <a:off x="72750" y="929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Why Container Orchestration ?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236" name="Google Shape;236;p7"/>
          <p:cNvSpPr txBox="1">
            <a:spLocks noGrp="1"/>
          </p:cNvSpPr>
          <p:nvPr>
            <p:ph type="body" idx="1"/>
          </p:nvPr>
        </p:nvSpPr>
        <p:spPr>
          <a:xfrm>
            <a:off x="135425" y="750340"/>
            <a:ext cx="8760900" cy="3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 b="1">
                <a:solidFill>
                  <a:srgbClr val="4C1130"/>
                </a:solidFill>
                <a:latin typeface="Verdana"/>
                <a:ea typeface="Verdana"/>
                <a:cs typeface="Verdana"/>
                <a:sym typeface="Verdana"/>
              </a:rPr>
              <a:t>Hosting  container-based applications in different environment brings many  challenges to Infrastructure Teams &amp; DevOps teams such as...</a:t>
            </a:r>
            <a:endParaRPr>
              <a:solidFill>
                <a:srgbClr val="4C113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FF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70C0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➔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Which NODE suits the Container Requirement ?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➔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Maintain the Desired State ?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➔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How to Share the Load (User Requests) ?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➔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Scalability ?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➔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Auto Healing ?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➔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Auto Scaling ?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➔"/>
            </a:pPr>
            <a:r>
              <a:rPr lang="en" sz="14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ZERO</a:t>
            </a: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Downtime Upgrades/ Rollbacks 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➔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Containers &amp; NODEs communication 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Verdana"/>
              <a:buChar char="➔"/>
            </a:pPr>
            <a:r>
              <a:rPr lang="en" sz="14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Security-- RBAC and Certificates</a:t>
            </a: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 b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7" name="Google Shape;2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50" y="2296350"/>
            <a:ext cx="3284875" cy="165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704C-AB69-9848-AE1C-D0FDCE6F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076EA-E5F9-1C41-A619-6EFF3C717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BF555-E740-EA41-A553-30A4BB40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05"/>
            <a:ext cx="9144000" cy="492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3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title"/>
          </p:nvPr>
        </p:nvSpPr>
        <p:spPr>
          <a:xfrm>
            <a:off x="210625" y="1418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Basics...</a:t>
            </a:r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25" y="998725"/>
            <a:ext cx="3096350" cy="29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8575" y="206963"/>
            <a:ext cx="1244575" cy="129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4750" y="249963"/>
            <a:ext cx="1244575" cy="12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475" y="1722975"/>
            <a:ext cx="5256673" cy="25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950100" y="4449625"/>
            <a:ext cx="72438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Server                                                 Applications</a:t>
            </a:r>
            <a:endParaRPr sz="1800" b="1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8" name="Google Shape;158;p6"/>
          <p:cNvSpPr txBox="1">
            <a:spLocks noGrp="1"/>
          </p:cNvSpPr>
          <p:nvPr>
            <p:ph type="title"/>
          </p:nvPr>
        </p:nvSpPr>
        <p:spPr>
          <a:xfrm>
            <a:off x="210625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Application Architectures…..</a:t>
            </a:r>
            <a:endParaRPr/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325" y="1924072"/>
            <a:ext cx="4610100" cy="30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5049716" y="900153"/>
            <a:ext cx="325345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1C4587"/>
                </a:solidFill>
                <a:latin typeface="Josefin Sans"/>
                <a:ea typeface="Josefin Sans"/>
                <a:cs typeface="Josefin Sans"/>
                <a:sym typeface="Josefin Sans"/>
              </a:rPr>
              <a:t>3(N) Tier Architechture</a:t>
            </a:r>
            <a:endParaRPr sz="2000" b="1" i="0" u="none" strike="noStrike" cap="none">
              <a:solidFill>
                <a:srgbClr val="1C4587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176" y="733097"/>
            <a:ext cx="2542189" cy="353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165700" y="153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 dirty="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Software Engineering</a:t>
            </a:r>
            <a:endParaRPr dirty="0"/>
          </a:p>
        </p:txBody>
      </p:sp>
      <p:sp>
        <p:nvSpPr>
          <p:cNvPr id="167" name="Google Shape;167;p7"/>
          <p:cNvSpPr txBox="1">
            <a:spLocks noGrp="1"/>
          </p:cNvSpPr>
          <p:nvPr>
            <p:ph type="body" idx="1"/>
          </p:nvPr>
        </p:nvSpPr>
        <p:spPr>
          <a:xfrm>
            <a:off x="244325" y="920400"/>
            <a:ext cx="8751300" cy="285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lang="en" sz="20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"The systematic, disciplined, quantifiable approach to the development, operation and maintenance of </a:t>
            </a:r>
            <a:r>
              <a:rPr lang="en" sz="2000" u="sng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</a:t>
            </a:r>
            <a:r>
              <a:rPr lang="en" sz="20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endParaRPr sz="2000" dirty="0">
              <a:solidFill>
                <a:srgbClr val="233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lang="en" sz="20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          -- IEEE</a:t>
            </a:r>
            <a:endParaRPr sz="2000" dirty="0">
              <a:solidFill>
                <a:srgbClr val="233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b="1" i="1" u="sng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b="1" i="1" u="sng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Goal: </a:t>
            </a: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i="1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Is to deliver an efficient and reliable software product to </a:t>
            </a:r>
            <a:r>
              <a:rPr lang="en" sz="2000" b="1" i="1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client</a:t>
            </a:r>
            <a:r>
              <a:rPr lang="en" sz="2000" i="1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 OR to </a:t>
            </a:r>
            <a:r>
              <a:rPr lang="en" sz="2000" b="1" i="1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end user</a:t>
            </a:r>
            <a:r>
              <a:rPr lang="en" sz="2000" i="1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 OR to </a:t>
            </a:r>
            <a:r>
              <a:rPr lang="en" sz="2000" b="1" i="1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market.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3944" y="935420"/>
            <a:ext cx="3361659" cy="33473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157655" y="1249081"/>
            <a:ext cx="426720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Open Sans"/>
                <a:ea typeface="Open Sans"/>
                <a:cs typeface="Open Sans"/>
              </a:rPr>
              <a:t>SDLC defines the complete life cycle of software i.e. all the tasks involved in planning, creating, testing, and delivering a Software to client or market.</a:t>
            </a:r>
            <a:endParaRPr sz="2000" dirty="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SDLC</a:t>
            </a:r>
            <a:r>
              <a:rPr lang="en" sz="16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 process aims to produce high-quality software that meets customer expectations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345601" y="314731"/>
            <a:ext cx="1882592" cy="58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lang="en" sz="2400" b="1" dirty="0">
                <a:solidFill>
                  <a:srgbClr val="3D85C6"/>
                </a:solidFill>
                <a:latin typeface="Josefin Sans"/>
              </a:rPr>
              <a:t>SDLC</a:t>
            </a:r>
            <a:endParaRPr sz="2400" b="1" dirty="0">
              <a:solidFill>
                <a:srgbClr val="3D85C6"/>
              </a:solidFill>
              <a:latin typeface="Josefi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109550" y="856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Evolution of IT</a:t>
            </a:r>
            <a:endParaRPr/>
          </a:p>
        </p:txBody>
      </p:sp>
      <p:pic>
        <p:nvPicPr>
          <p:cNvPr id="187" name="Google Shape;18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950" y="741875"/>
            <a:ext cx="8751300" cy="15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53400" y="0"/>
            <a:ext cx="8520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3D85C6"/>
                </a:solidFill>
                <a:latin typeface="Josefin Sans"/>
                <a:ea typeface="Josefin Sans"/>
                <a:cs typeface="Josefin Sans"/>
                <a:sym typeface="Josefin Sans"/>
              </a:rPr>
              <a:t>Evolution of 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0" y="707400"/>
            <a:ext cx="8908501" cy="29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SzPts val="1400"/>
              <a:buNone/>
            </a:pPr>
            <a:endParaRPr/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755</Words>
  <Application>Microsoft Macintosh PowerPoint</Application>
  <PresentationFormat>On-screen Show (16:9)</PresentationFormat>
  <Paragraphs>183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Josefin Sans</vt:lpstr>
      <vt:lpstr>Gill Sans SemiBold</vt:lpstr>
      <vt:lpstr>PT Sans Narrow</vt:lpstr>
      <vt:lpstr>Noto Sans Symbols</vt:lpstr>
      <vt:lpstr>Calibri</vt:lpstr>
      <vt:lpstr>Arial</vt:lpstr>
      <vt:lpstr>Nunito</vt:lpstr>
      <vt:lpstr>Open Sans</vt:lpstr>
      <vt:lpstr>Segoe Print</vt:lpstr>
      <vt:lpstr>Overlock</vt:lpstr>
      <vt:lpstr>Verdana</vt:lpstr>
      <vt:lpstr>Courgette</vt:lpstr>
      <vt:lpstr>Tropic</vt:lpstr>
      <vt:lpstr>PowerPoint Presentation</vt:lpstr>
      <vt:lpstr> </vt:lpstr>
      <vt:lpstr> </vt:lpstr>
      <vt:lpstr> </vt:lpstr>
      <vt:lpstr>Software Engineering</vt:lpstr>
      <vt:lpstr>PowerPoint Presentation</vt:lpstr>
      <vt:lpstr>Evolution of IT</vt:lpstr>
      <vt:lpstr>Evolution of IT </vt:lpstr>
      <vt:lpstr> </vt:lpstr>
      <vt:lpstr>Evolution of IT</vt:lpstr>
      <vt:lpstr> Need of Containers </vt:lpstr>
      <vt:lpstr>  </vt:lpstr>
      <vt:lpstr> </vt:lpstr>
      <vt:lpstr> </vt:lpstr>
      <vt:lpstr> </vt:lpstr>
      <vt:lpstr>What Are Containers ? </vt:lpstr>
      <vt:lpstr>Why Containers ? </vt:lpstr>
      <vt:lpstr>Technologies we have</vt:lpstr>
      <vt:lpstr>What is Docker? </vt:lpstr>
      <vt:lpstr>Work.. Work.. Work..  </vt:lpstr>
      <vt:lpstr>How to Organize ??    </vt:lpstr>
      <vt:lpstr>  </vt:lpstr>
      <vt:lpstr> </vt:lpstr>
      <vt:lpstr>Why Container Orchestration ? 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CC1192</cp:lastModifiedBy>
  <cp:revision>9</cp:revision>
  <dcterms:modified xsi:type="dcterms:W3CDTF">2021-09-20T03:10:51Z</dcterms:modified>
</cp:coreProperties>
</file>